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4"/>
  </p:notesMasterIdLst>
  <p:sldIdLst>
    <p:sldId id="256" r:id="rId2"/>
    <p:sldId id="258" r:id="rId3"/>
    <p:sldId id="259" r:id="rId4"/>
    <p:sldId id="299" r:id="rId5"/>
    <p:sldId id="262" r:id="rId6"/>
    <p:sldId id="300" r:id="rId7"/>
    <p:sldId id="319" r:id="rId8"/>
    <p:sldId id="302" r:id="rId9"/>
    <p:sldId id="260" r:id="rId10"/>
    <p:sldId id="304" r:id="rId11"/>
    <p:sldId id="267" r:id="rId12"/>
    <p:sldId id="306" r:id="rId13"/>
    <p:sldId id="307" r:id="rId14"/>
    <p:sldId id="320" r:id="rId15"/>
    <p:sldId id="321" r:id="rId16"/>
    <p:sldId id="322" r:id="rId17"/>
    <p:sldId id="308" r:id="rId18"/>
    <p:sldId id="315" r:id="rId19"/>
    <p:sldId id="309" r:id="rId20"/>
    <p:sldId id="310" r:id="rId21"/>
    <p:sldId id="261" r:id="rId22"/>
    <p:sldId id="312" r:id="rId23"/>
    <p:sldId id="317" r:id="rId24"/>
    <p:sldId id="318" r:id="rId25"/>
    <p:sldId id="311" r:id="rId26"/>
    <p:sldId id="271" r:id="rId27"/>
    <p:sldId id="314" r:id="rId28"/>
    <p:sldId id="274" r:id="rId29"/>
    <p:sldId id="277" r:id="rId30"/>
    <p:sldId id="316" r:id="rId31"/>
    <p:sldId id="323" r:id="rId32"/>
    <p:sldId id="298"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Nunito Light" panose="020B0604020202020204" charset="0"/>
      <p:regular r:id="rId43"/>
    </p:embeddedFont>
    <p:embeddedFont>
      <p:font typeface="Roboto Condensed Light"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63" autoAdjust="0"/>
    <p:restoredTop sz="73700" autoAdjust="0"/>
  </p:normalViewPr>
  <p:slideViewPr>
    <p:cSldViewPr snapToGrid="0">
      <p:cViewPr>
        <p:scale>
          <a:sx n="200" d="100"/>
          <a:sy n="200" d="100"/>
        </p:scale>
        <p:origin x="-4992" y="-35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parmi les variables, on retrouve les </a:t>
            </a:r>
            <a:r>
              <a:rPr lang="fr-FR" sz="1100" dirty="0">
                <a:uFill>
                  <a:noFill/>
                </a:uFill>
              </a:rPr>
              <a:t>caractéristiques de la personne</a:t>
            </a:r>
            <a:r>
              <a:rPr lang="fr-FR" sz="1100" baseline="0" dirty="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6.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 </a:t>
            </a:r>
            <a:r>
              <a:rPr lang="fr-FR" dirty="0"/>
              <a:t>Crépuscule et aube…</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 (</a:t>
            </a:r>
            <a:r>
              <a:rPr lang="fr-FR" sz="1600" dirty="0">
                <a:solidFill>
                  <a:srgbClr val="0070C0"/>
                </a:solidFill>
                <a:uFill>
                  <a:noFill/>
                </a:uFill>
              </a:rPr>
              <a:t>116 000 lignes = 2019</a:t>
            </a:r>
            <a:r>
              <a:rPr lang="fr-FR" sz="1600" dirty="0">
                <a:uFill>
                  <a:noFill/>
                </a:uFill>
              </a:rPr>
              <a:t>):</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Analyse globale puis par département </a:t>
            </a:r>
            <a:r>
              <a:rPr lang="fr-FR" sz="1400" strike="sngStrike"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2;p38">
            <a:extLst>
              <a:ext uri="{FF2B5EF4-FFF2-40B4-BE49-F238E27FC236}">
                <a16:creationId xmlns:a16="http://schemas.microsoft.com/office/drawing/2014/main" id="{C13593FC-5763-47CE-A7D6-11F91B9A4E74}"/>
              </a:ext>
            </a:extLst>
          </p:cNvPr>
          <p:cNvSpPr/>
          <p:nvPr/>
        </p:nvSpPr>
        <p:spPr>
          <a:xfrm>
            <a:off x="5112381" y="3118050"/>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9" name="Google Shape;221;p38"/>
          <p:cNvSpPr/>
          <p:nvPr/>
        </p:nvSpPr>
        <p:spPr>
          <a:xfrm>
            <a:off x="3524786" y="3108355"/>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138755" y="3108355"/>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3546028" y="3125457"/>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174470" y="3125457"/>
            <a:ext cx="3332864" cy="34213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6" name="Google Shape;225;p38"/>
          <p:cNvSpPr txBox="1"/>
          <p:nvPr/>
        </p:nvSpPr>
        <p:spPr>
          <a:xfrm>
            <a:off x="5123100" y="3141839"/>
            <a:ext cx="1393190" cy="3257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551908"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551908" y="3956759"/>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4820646"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183974" y="4660400"/>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4473523" y="422160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1688760" y="4251381"/>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123100" y="3580685"/>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a:cxnSpLocks/>
          </p:cNvCxnSpPr>
          <p:nvPr/>
        </p:nvCxnSpPr>
        <p:spPr>
          <a:xfrm>
            <a:off x="5130028" y="3956015"/>
            <a:ext cx="1386262"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6516290" y="3580685"/>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19" name="文本框 18">
            <a:extLst>
              <a:ext uri="{FF2B5EF4-FFF2-40B4-BE49-F238E27FC236}">
                <a16:creationId xmlns:a16="http://schemas.microsoft.com/office/drawing/2014/main" id="{50B99D00-AAE5-401F-AC52-47C4DDF2FF27}"/>
              </a:ext>
            </a:extLst>
          </p:cNvPr>
          <p:cNvSpPr txBox="1"/>
          <p:nvPr/>
        </p:nvSpPr>
        <p:spPr>
          <a:xfrm>
            <a:off x="138755" y="418660"/>
            <a:ext cx="5752605" cy="2539157"/>
          </a:xfrm>
          <a:prstGeom prst="rect">
            <a:avLst/>
          </a:prstGeom>
          <a:noFill/>
        </p:spPr>
        <p:txBody>
          <a:bodyPr wrap="square">
            <a:spAutoFit/>
          </a:bodyPr>
          <a:lstStyle/>
          <a:p>
            <a:pPr marL="457200" lvl="5" indent="-298450">
              <a:spcBef>
                <a:spcPts val="300"/>
              </a:spcBef>
              <a:buSzPts val="1100"/>
              <a:buFont typeface="Arial"/>
              <a:buChar char="■"/>
            </a:pPr>
            <a:r>
              <a:rPr lang="fr-FR" sz="1600" dirty="0">
                <a:solidFill>
                  <a:srgbClr val="434343"/>
                </a:solidFill>
                <a:uFill>
                  <a:noFill/>
                </a:uFill>
                <a:latin typeface="Roboto Condensed Light"/>
                <a:ea typeface="Roboto Condensed Light"/>
              </a:rPr>
              <a:t>Gestion de données manquantes </a:t>
            </a:r>
          </a:p>
          <a:p>
            <a:pPr marL="615950" lvl="6" indent="0">
              <a:spcBef>
                <a:spcPts val="300"/>
              </a:spcBef>
              <a:buSzPts val="1100"/>
              <a:buNone/>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10 variables peu renseignés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Sélection des variables : Matrices de corrélation et ACP </a:t>
            </a:r>
          </a:p>
          <a:p>
            <a:pPr marL="615950" lvl="6">
              <a:spcBef>
                <a:spcPts val="300"/>
              </a:spcBef>
              <a:buSzPts val="1100"/>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8 variables corrélés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Table finale (</a:t>
            </a:r>
            <a:r>
              <a:rPr lang="fr-FR" dirty="0">
                <a:solidFill>
                  <a:srgbClr val="0070C0"/>
                </a:solidFill>
                <a:uFill>
                  <a:noFill/>
                </a:uFill>
                <a:latin typeface="Roboto Condensed Light"/>
                <a:ea typeface="Roboto Condensed Light"/>
              </a:rPr>
              <a:t>116 000 lignes = 2019</a:t>
            </a:r>
            <a:r>
              <a:rPr lang="fr-FR" sz="1600" dirty="0">
                <a:solidFill>
                  <a:srgbClr val="434343"/>
                </a:solidFill>
                <a:uFill>
                  <a:noFill/>
                </a:uFill>
                <a:latin typeface="Roboto Condensed Light"/>
                <a:ea typeface="Roboto Condensed Light"/>
              </a:rPr>
              <a:t>):</a:t>
            </a:r>
          </a:p>
          <a:p>
            <a:pPr marL="914400" lvl="3" indent="-298450">
              <a:spcBef>
                <a:spcPts val="300"/>
              </a:spcBef>
              <a:buSzPts val="1100"/>
              <a:buFont typeface="Arial"/>
              <a:buChar char="■"/>
            </a:pPr>
            <a:r>
              <a:rPr lang="fr-FR" sz="1600" dirty="0">
                <a:solidFill>
                  <a:srgbClr val="434343"/>
                </a:solidFill>
                <a:uFill>
                  <a:noFill/>
                </a:uFill>
                <a:latin typeface="Roboto Condensed Light"/>
                <a:ea typeface="Roboto Condensed Light"/>
              </a:rPr>
              <a:t>Une ligne = un usager, avec les caractéristiques de l’accident, du lieu, des véhicules ainsi que la condition météo </a:t>
            </a:r>
          </a:p>
          <a:p>
            <a:pPr marL="615950" lvl="3" indent="0">
              <a:spcBef>
                <a:spcPts val="300"/>
              </a:spcBef>
              <a:buSzPts val="1100"/>
              <a:buNone/>
            </a:pPr>
            <a:r>
              <a:rPr lang="fr-FR" sz="1600" dirty="0">
                <a:solidFill>
                  <a:srgbClr val="434343"/>
                </a:solidFill>
                <a:uFill>
                  <a:noFill/>
                </a:uFill>
                <a:latin typeface="Roboto Condensed Light"/>
                <a:ea typeface="Roboto Condensed Light"/>
                <a:sym typeface="Wingdings" panose="05000000000000000000" pitchFamily="2" charset="2"/>
              </a:rPr>
              <a:t> </a:t>
            </a:r>
            <a:r>
              <a:rPr lang="fr-FR" sz="1600" dirty="0">
                <a:solidFill>
                  <a:srgbClr val="434343"/>
                </a:solidFill>
                <a:uFill>
                  <a:noFill/>
                </a:uFill>
                <a:latin typeface="Roboto Condensed Light"/>
                <a:ea typeface="Roboto Condensed Light"/>
              </a:rPr>
              <a:t>Target : gravement blessé ou non</a:t>
            </a:r>
          </a:p>
        </p:txBody>
      </p:sp>
      <p:pic>
        <p:nvPicPr>
          <p:cNvPr id="20" name="Image 1">
            <a:extLst>
              <a:ext uri="{FF2B5EF4-FFF2-40B4-BE49-F238E27FC236}">
                <a16:creationId xmlns:a16="http://schemas.microsoft.com/office/drawing/2014/main" id="{28EB4D06-FEAE-4038-AFC3-019834D0A05C}"/>
              </a:ext>
            </a:extLst>
          </p:cNvPr>
          <p:cNvPicPr>
            <a:picLocks noChangeAspect="1"/>
          </p:cNvPicPr>
          <p:nvPr/>
        </p:nvPicPr>
        <p:blipFill>
          <a:blip r:embed="rId3"/>
          <a:stretch>
            <a:fillRect/>
          </a:stretch>
        </p:blipFill>
        <p:spPr>
          <a:xfrm>
            <a:off x="6062758" y="0"/>
            <a:ext cx="3081242" cy="2509838"/>
          </a:xfrm>
          <a:prstGeom prst="rect">
            <a:avLst/>
          </a:prstGeom>
        </p:spPr>
      </p:pic>
      <p:pic>
        <p:nvPicPr>
          <p:cNvPr id="30" name="Image 3">
            <a:extLst>
              <a:ext uri="{FF2B5EF4-FFF2-40B4-BE49-F238E27FC236}">
                <a16:creationId xmlns:a16="http://schemas.microsoft.com/office/drawing/2014/main" id="{122D5198-D6C1-4911-835B-5F0B027995B4}"/>
              </a:ext>
            </a:extLst>
          </p:cNvPr>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10" grpId="0" animBg="1"/>
      <p:bldP spid="11" grpId="0"/>
      <p:bldP spid="1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2228</TotalTime>
  <Words>2715</Words>
  <Application>Microsoft Office PowerPoint</Application>
  <PresentationFormat>全屏显示(16:9)</PresentationFormat>
  <Paragraphs>372</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Nunito Light</vt:lpstr>
      <vt:lpstr>Exo 2</vt:lpstr>
      <vt:lpstr>Roboto Condensed Light</vt:lpstr>
      <vt:lpstr>Arial</vt:lpstr>
      <vt:lpstr>Fira Sans Extra Condensed Medium</vt:lpstr>
      <vt:lpstr>Wingdings</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173</cp:revision>
  <dcterms:modified xsi:type="dcterms:W3CDTF">2021-06-19T19:49:12Z</dcterms:modified>
</cp:coreProperties>
</file>